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81" r:id="rId3"/>
    <p:sldId id="289" r:id="rId4"/>
    <p:sldId id="288" r:id="rId5"/>
    <p:sldId id="278" r:id="rId6"/>
    <p:sldId id="280" r:id="rId7"/>
    <p:sldId id="283" r:id="rId8"/>
    <p:sldId id="282" r:id="rId9"/>
    <p:sldId id="257" r:id="rId10"/>
    <p:sldId id="284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5DF"/>
    <a:srgbClr val="FFDD71"/>
    <a:srgbClr val="B686D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246" autoAdjust="0"/>
    <p:restoredTop sz="94660"/>
  </p:normalViewPr>
  <p:slideViewPr>
    <p:cSldViewPr>
      <p:cViewPr>
        <p:scale>
          <a:sx n="70" d="100"/>
          <a:sy n="70" d="100"/>
        </p:scale>
        <p:origin x="-119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9"/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spPr>
              <a:noFill/>
            </c:spPr>
          </c:dPt>
          <c:dPt>
            <c:idx val="2"/>
            <c:spPr>
              <a:noFill/>
            </c:spPr>
          </c:dPt>
          <c:dPt>
            <c:idx val="3"/>
            <c:spPr>
              <a:noFill/>
            </c:spPr>
          </c:dPt>
          <c:dPt>
            <c:idx val="4"/>
            <c:spPr>
              <a:noFill/>
            </c:spPr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9"/>
          <c:dPt>
            <c:idx val="0"/>
            <c:spPr>
              <a:noFill/>
            </c:spPr>
          </c:dPt>
          <c:dPt>
            <c:idx val="1"/>
            <c:spPr>
              <a:solidFill>
                <a:srgbClr val="FFDD71"/>
              </a:solidFill>
            </c:spPr>
          </c:dPt>
          <c:dPt>
            <c:idx val="2"/>
            <c:spPr>
              <a:noFill/>
            </c:spPr>
          </c:dPt>
          <c:dPt>
            <c:idx val="3"/>
            <c:spPr>
              <a:noFill/>
            </c:spPr>
          </c:dPt>
          <c:dPt>
            <c:idx val="4"/>
            <c:spPr>
              <a:noFill/>
            </c:spPr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noFill/>
          </c:spPr>
          <c:explosion val="9"/>
          <c:dPt>
            <c:idx val="2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noFill/>
          </c:spPr>
          <c:explosion val="9"/>
          <c:dPt>
            <c:idx val="3"/>
            <c:spPr>
              <a:solidFill>
                <a:srgbClr val="BF95DF"/>
              </a:solidFill>
            </c:spPr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noFill/>
          </c:spPr>
          <c:explosion val="9"/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5690C7-D93E-48AB-AAF3-C28EF2CD7E66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2F1E16-6B31-446F-882E-82DA152CB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11375"/>
            <a:ext cx="7086600" cy="1470025"/>
          </a:xfrm>
        </p:spPr>
        <p:txBody>
          <a:bodyPr>
            <a:noAutofit/>
          </a:bodyPr>
          <a:lstStyle/>
          <a:p>
            <a:r>
              <a:rPr lang="en-US" dirty="0" err="1" smtClean="0">
                <a:latin typeface="Century Gothic" pitchFamily="34" charset="0"/>
              </a:rPr>
              <a:t>Persiapan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Akreditasi</a:t>
            </a:r>
            <a:r>
              <a:rPr lang="en-US" dirty="0" smtClean="0">
                <a:latin typeface="Century Gothic" pitchFamily="34" charset="0"/>
              </a:rPr>
              <a:t> 2019-2023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Kelengkapan</a:t>
            </a:r>
            <a:endParaRPr lang="en-US" dirty="0" smtClean="0"/>
          </a:p>
          <a:p>
            <a:r>
              <a:rPr lang="en-US" dirty="0" err="1" smtClean="0"/>
              <a:t>Kesesuaian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format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Kriteria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1066800" y="635000"/>
            <a:ext cx="7086600" cy="5003800"/>
            <a:chOff x="1143000" y="533400"/>
            <a:chExt cx="7086600" cy="5003800"/>
          </a:xfrm>
        </p:grpSpPr>
        <p:grpSp>
          <p:nvGrpSpPr>
            <p:cNvPr id="34" name="Group 33"/>
            <p:cNvGrpSpPr/>
            <p:nvPr/>
          </p:nvGrpSpPr>
          <p:grpSpPr>
            <a:xfrm>
              <a:off x="1143000" y="533400"/>
              <a:ext cx="7086600" cy="5003800"/>
              <a:chOff x="1219200" y="533400"/>
              <a:chExt cx="7086600" cy="5003800"/>
            </a:xfrm>
          </p:grpSpPr>
          <p:graphicFrame>
            <p:nvGraphicFramePr>
              <p:cNvPr id="6" name="Chart 5"/>
              <p:cNvGraphicFramePr/>
              <p:nvPr/>
            </p:nvGraphicFramePr>
            <p:xfrm>
              <a:off x="1219200" y="533400"/>
              <a:ext cx="7086600" cy="5003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33" name="Oval 32"/>
              <p:cNvSpPr/>
              <p:nvPr/>
            </p:nvSpPr>
            <p:spPr>
              <a:xfrm>
                <a:off x="5715000" y="685800"/>
                <a:ext cx="914400" cy="914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 smtClean="0">
                    <a:solidFill>
                      <a:schemeClr val="tx1"/>
                    </a:solidFill>
                    <a:latin typeface="Century Gothic" pitchFamily="34" charset="0"/>
                  </a:rPr>
                  <a:t> 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Rectangle 42"/>
            <p:cNvSpPr/>
            <p:nvPr/>
          </p:nvSpPr>
          <p:spPr>
            <a:xfrm>
              <a:off x="4800600" y="914400"/>
              <a:ext cx="1981200" cy="2133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Century Gothic" pitchFamily="34" charset="0"/>
                </a:rPr>
                <a:t>SDM</a:t>
              </a:r>
            </a:p>
            <a:p>
              <a:pPr marL="231775" lvl="0" indent="-231775">
                <a:buFont typeface="+mj-lt"/>
                <a:buAutoNum type="arabicPeriod"/>
              </a:pPr>
              <a:r>
                <a:rPr lang="id-ID" sz="1200" dirty="0" smtClean="0">
                  <a:solidFill>
                    <a:schemeClr val="tx1"/>
                  </a:solidFill>
                  <a:latin typeface="Century Gothic" pitchFamily="34" charset="0"/>
                </a:rPr>
                <a:t>Penetapan rasio dosen: mahasiswa</a:t>
              </a:r>
              <a:endParaRPr lang="en-US" sz="1200" dirty="0" smtClean="0">
                <a:solidFill>
                  <a:schemeClr val="tx1"/>
                </a:solidFill>
                <a:latin typeface="Century Gothic" pitchFamily="34" charset="0"/>
              </a:endParaRPr>
            </a:p>
            <a:p>
              <a:pPr marL="231775" lvl="0" indent="-231775">
                <a:buFont typeface="+mj-lt"/>
                <a:buAutoNum type="arabicPeriod"/>
              </a:pPr>
              <a:r>
                <a:rPr lang="id-ID" sz="1200" dirty="0" smtClean="0">
                  <a:solidFill>
                    <a:schemeClr val="tx1"/>
                  </a:solidFill>
                  <a:latin typeface="Century Gothic" pitchFamily="34" charset="0"/>
                </a:rPr>
                <a:t>Penetapan homebase real</a:t>
              </a:r>
              <a:endParaRPr lang="en-US" sz="1200" dirty="0" smtClean="0">
                <a:solidFill>
                  <a:schemeClr val="tx1"/>
                </a:solidFill>
                <a:latin typeface="Century Gothic" pitchFamily="34" charset="0"/>
              </a:endParaRPr>
            </a:p>
            <a:p>
              <a:pPr marL="231775" lvl="0" indent="-231775">
                <a:buFont typeface="+mj-lt"/>
                <a:buAutoNum type="arabicPeriod"/>
              </a:pPr>
              <a:r>
                <a:rPr lang="id-ID" sz="1200" dirty="0" smtClean="0">
                  <a:solidFill>
                    <a:schemeClr val="tx1"/>
                  </a:solidFill>
                  <a:latin typeface="Century Gothic" pitchFamily="34" charset="0"/>
                </a:rPr>
                <a:t>Sosialisasi kepada Prodi</a:t>
              </a:r>
              <a:endParaRPr lang="en-US" sz="1200" dirty="0" smtClean="0">
                <a:solidFill>
                  <a:schemeClr val="tx1"/>
                </a:solidFill>
                <a:latin typeface="Century Gothic" pitchFamily="34" charset="0"/>
              </a:endParaRPr>
            </a:p>
            <a:p>
              <a:pPr algn="ctr"/>
              <a:endParaRPr lang="en-US" sz="1200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066800" y="635000"/>
            <a:ext cx="7086600" cy="5003800"/>
            <a:chOff x="9829800" y="0"/>
            <a:chExt cx="7086600" cy="5003800"/>
          </a:xfrm>
        </p:grpSpPr>
        <p:grpSp>
          <p:nvGrpSpPr>
            <p:cNvPr id="32" name="Group 31"/>
            <p:cNvGrpSpPr/>
            <p:nvPr/>
          </p:nvGrpSpPr>
          <p:grpSpPr>
            <a:xfrm>
              <a:off x="9829800" y="0"/>
              <a:ext cx="7086600" cy="5003800"/>
              <a:chOff x="9448800" y="609600"/>
              <a:chExt cx="7086600" cy="5003800"/>
            </a:xfrm>
          </p:grpSpPr>
          <p:graphicFrame>
            <p:nvGraphicFramePr>
              <p:cNvPr id="12" name="Chart 11"/>
              <p:cNvGraphicFramePr/>
              <p:nvPr/>
            </p:nvGraphicFramePr>
            <p:xfrm>
              <a:off x="9448800" y="609600"/>
              <a:ext cx="7086600" cy="5003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3" name="Oval 12"/>
              <p:cNvSpPr/>
              <p:nvPr/>
            </p:nvSpPr>
            <p:spPr>
              <a:xfrm>
                <a:off x="14782800" y="3429000"/>
                <a:ext cx="914400" cy="914400"/>
              </a:xfrm>
              <a:prstGeom prst="ellipse">
                <a:avLst/>
              </a:prstGeom>
              <a:solidFill>
                <a:srgbClr val="FFDD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 smtClean="0">
                    <a:solidFill>
                      <a:schemeClr val="tx1"/>
                    </a:solidFill>
                    <a:latin typeface="Century Gothic" pitchFamily="34" charset="0"/>
                  </a:rPr>
                  <a:t> 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14173200" y="2334905"/>
              <a:ext cx="1524000" cy="12464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1200" b="1" dirty="0" smtClean="0">
                  <a:latin typeface="Century Gothic" pitchFamily="34" charset="0"/>
                </a:rPr>
                <a:t>PRODI</a:t>
              </a:r>
              <a:endParaRPr lang="en-US" sz="1200" dirty="0" smtClean="0">
                <a:latin typeface="Century Gothic" pitchFamily="34" charset="0"/>
              </a:endParaRPr>
            </a:p>
            <a:p>
              <a:pPr lvl="0"/>
              <a:r>
                <a:rPr lang="id-ID" sz="1000" dirty="0" smtClean="0">
                  <a:latin typeface="Century Gothic" pitchFamily="34" charset="0"/>
                </a:rPr>
                <a:t>Ka. Prodi membuat BKD 2 versi: versi pengajaran real dan versi pelaporan di feeder sessuai std akreditasi</a:t>
              </a:r>
              <a:endParaRPr lang="en-US" sz="1000" dirty="0">
                <a:latin typeface="Century Gothic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066800" y="685800"/>
            <a:ext cx="7086600" cy="5334000"/>
            <a:chOff x="9144000" y="6858000"/>
            <a:chExt cx="7086600" cy="5334000"/>
          </a:xfrm>
        </p:grpSpPr>
        <p:grpSp>
          <p:nvGrpSpPr>
            <p:cNvPr id="40" name="Group 39"/>
            <p:cNvGrpSpPr/>
            <p:nvPr/>
          </p:nvGrpSpPr>
          <p:grpSpPr>
            <a:xfrm>
              <a:off x="9144000" y="6858000"/>
              <a:ext cx="7086600" cy="5334000"/>
              <a:chOff x="9144000" y="6858000"/>
              <a:chExt cx="7086600" cy="5334000"/>
            </a:xfrm>
          </p:grpSpPr>
          <p:graphicFrame>
            <p:nvGraphicFramePr>
              <p:cNvPr id="17" name="Chart 16"/>
              <p:cNvGraphicFramePr/>
              <p:nvPr/>
            </p:nvGraphicFramePr>
            <p:xfrm>
              <a:off x="9144000" y="6858000"/>
              <a:ext cx="7086600" cy="5003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19" name="Oval 18"/>
              <p:cNvSpPr/>
              <p:nvPr/>
            </p:nvSpPr>
            <p:spPr>
              <a:xfrm>
                <a:off x="12344400" y="11277600"/>
                <a:ext cx="914400" cy="914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 smtClean="0">
                    <a:solidFill>
                      <a:schemeClr val="tx1"/>
                    </a:solidFill>
                    <a:latin typeface="Century Gothic" pitchFamily="34" charset="0"/>
                  </a:rPr>
                  <a:t> </a:t>
                </a:r>
              </a:p>
              <a:p>
                <a:r>
                  <a:rPr lang="en-US" sz="3200" b="1" dirty="0" smtClean="0">
                    <a:solidFill>
                      <a:schemeClr val="tx1"/>
                    </a:solidFill>
                    <a:latin typeface="Century Gothic" pitchFamily="34" charset="0"/>
                  </a:rPr>
                  <a:t> 3</a:t>
                </a:r>
                <a:endParaRPr lang="en-US" sz="3200" dirty="0" smtClean="0">
                  <a:solidFill>
                    <a:schemeClr val="tx1"/>
                  </a:solidFill>
                </a:endParaRPr>
              </a:p>
              <a:p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11811000" y="10058400"/>
              <a:ext cx="1828800" cy="15542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d-ID" sz="1100" b="1" dirty="0" smtClean="0">
                  <a:latin typeface="Century Gothic" pitchFamily="34" charset="0"/>
                </a:rPr>
                <a:t>SI</a:t>
              </a:r>
              <a:endParaRPr lang="en-US" sz="1100" dirty="0" smtClean="0">
                <a:latin typeface="Century Gothic" pitchFamily="34" charset="0"/>
              </a:endParaRPr>
            </a:p>
            <a:p>
              <a:pPr marL="114300" lvl="0" indent="-114300" algn="ctr"/>
              <a:r>
                <a:rPr lang="id-ID" sz="1050" dirty="0" smtClean="0">
                  <a:latin typeface="Century Gothic" pitchFamily="34" charset="0"/>
                </a:rPr>
                <a:t>Membuat SIM:</a:t>
              </a:r>
              <a:endParaRPr lang="en-US" sz="1050" dirty="0" smtClean="0">
                <a:latin typeface="Century Gothic" pitchFamily="34" charset="0"/>
              </a:endParaRPr>
            </a:p>
            <a:p>
              <a:pPr marL="228600" lvl="0" indent="-114300">
                <a:buFont typeface="Arial" pitchFamily="34" charset="0"/>
                <a:buChar char="•"/>
              </a:pPr>
              <a:r>
                <a:rPr lang="id-ID" sz="1050" dirty="0" smtClean="0">
                  <a:latin typeface="Century Gothic" pitchFamily="34" charset="0"/>
                </a:rPr>
                <a:t>SIM Pajak</a:t>
              </a:r>
              <a:endParaRPr lang="en-US" sz="1050" dirty="0" smtClean="0">
                <a:latin typeface="Century Gothic" pitchFamily="34" charset="0"/>
              </a:endParaRPr>
            </a:p>
            <a:p>
              <a:pPr marL="228600" lvl="0" indent="-114300">
                <a:buFont typeface="Arial" pitchFamily="34" charset="0"/>
                <a:buChar char="•"/>
              </a:pPr>
              <a:r>
                <a:rPr lang="id-ID" sz="1050" dirty="0" smtClean="0">
                  <a:latin typeface="Century Gothic" pitchFamily="34" charset="0"/>
                </a:rPr>
                <a:t>SIM Pelaporan (SIM yang sesuai dengan std Akreditasi untuk data feeder)</a:t>
              </a:r>
              <a:endParaRPr lang="en-US" sz="1050" dirty="0" smtClean="0">
                <a:latin typeface="Century Gothic" pitchFamily="34" charset="0"/>
              </a:endParaRPr>
            </a:p>
            <a:p>
              <a:pPr marL="228600" lvl="0" indent="-114300">
                <a:buFont typeface="Arial" pitchFamily="34" charset="0"/>
                <a:buChar char="•"/>
              </a:pPr>
              <a:r>
                <a:rPr lang="id-ID" sz="1050" dirty="0" smtClean="0">
                  <a:latin typeface="Century Gothic" pitchFamily="34" charset="0"/>
                </a:rPr>
                <a:t>SIM Pengajaran Real (untuk keuangan)</a:t>
              </a:r>
              <a:endParaRPr lang="en-US" sz="1050" dirty="0">
                <a:latin typeface="Century Gothic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066800" y="711200"/>
            <a:ext cx="7086600" cy="5003800"/>
            <a:chOff x="2057400" y="8153400"/>
            <a:chExt cx="7086600" cy="5003800"/>
          </a:xfrm>
        </p:grpSpPr>
        <p:grpSp>
          <p:nvGrpSpPr>
            <p:cNvPr id="42" name="Group 41"/>
            <p:cNvGrpSpPr/>
            <p:nvPr/>
          </p:nvGrpSpPr>
          <p:grpSpPr>
            <a:xfrm>
              <a:off x="2057400" y="8153400"/>
              <a:ext cx="7086600" cy="5003800"/>
              <a:chOff x="2057400" y="8153400"/>
              <a:chExt cx="7086600" cy="5003800"/>
            </a:xfrm>
          </p:grpSpPr>
          <p:graphicFrame>
            <p:nvGraphicFramePr>
              <p:cNvPr id="22" name="Chart 21"/>
              <p:cNvGraphicFramePr/>
              <p:nvPr/>
            </p:nvGraphicFramePr>
            <p:xfrm>
              <a:off x="2057400" y="8153400"/>
              <a:ext cx="7086600" cy="5003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25" name="Oval 24"/>
              <p:cNvSpPr/>
              <p:nvPr/>
            </p:nvSpPr>
            <p:spPr>
              <a:xfrm>
                <a:off x="2819400" y="10896600"/>
                <a:ext cx="914400" cy="914400"/>
              </a:xfrm>
              <a:prstGeom prst="ellipse">
                <a:avLst/>
              </a:prstGeom>
              <a:solidFill>
                <a:srgbClr val="BF95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 smtClean="0">
                    <a:solidFill>
                      <a:schemeClr val="tx1"/>
                    </a:solidFill>
                    <a:latin typeface="Century Gothic" pitchFamily="34" charset="0"/>
                  </a:rPr>
                  <a:t>4</a:t>
                </a:r>
                <a:endParaRPr lang="en-US" sz="3200" b="1" dirty="0">
                  <a:solidFill>
                    <a:schemeClr val="tx1"/>
                  </a:solidFill>
                  <a:latin typeface="Century Gothic" pitchFamily="34" charset="0"/>
                </a:endParaRPr>
              </a:p>
            </p:txBody>
          </p:sp>
        </p:grp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3276600" y="10522803"/>
              <a:ext cx="22860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1200" b="1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Keuangan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endParaRPr>
            </a:p>
            <a:p>
              <a:pPr marL="231775" marR="0" lvl="0" indent="-231775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id-ID" sz="1200" b="0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Menarik data SIM Pengajaran untuk pembayaran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endParaRPr>
            </a:p>
            <a:p>
              <a:pPr marL="231775" marR="0" lvl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id-ID" sz="1200" b="0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karyawan</a:t>
              </a:r>
              <a:endParaRPr kumimoji="0" lang="id-ID" sz="18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066800" y="635000"/>
            <a:ext cx="7086600" cy="5003800"/>
            <a:chOff x="-7086600" y="8001000"/>
            <a:chExt cx="7086600" cy="5003800"/>
          </a:xfrm>
        </p:grpSpPr>
        <p:grpSp>
          <p:nvGrpSpPr>
            <p:cNvPr id="41" name="Group 40"/>
            <p:cNvGrpSpPr/>
            <p:nvPr/>
          </p:nvGrpSpPr>
          <p:grpSpPr>
            <a:xfrm>
              <a:off x="-7086600" y="8001000"/>
              <a:ext cx="7086600" cy="5003800"/>
              <a:chOff x="-7086600" y="8001000"/>
              <a:chExt cx="7086600" cy="5003800"/>
            </a:xfrm>
          </p:grpSpPr>
          <p:graphicFrame>
            <p:nvGraphicFramePr>
              <p:cNvPr id="27" name="Chart 26"/>
              <p:cNvGraphicFramePr/>
              <p:nvPr/>
            </p:nvGraphicFramePr>
            <p:xfrm>
              <a:off x="-7086600" y="8001000"/>
              <a:ext cx="7086600" cy="5003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31" name="Oval 30"/>
              <p:cNvSpPr/>
              <p:nvPr/>
            </p:nvSpPr>
            <p:spPr>
              <a:xfrm>
                <a:off x="-5486400" y="8229600"/>
                <a:ext cx="914400" cy="9144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 smtClean="0">
                    <a:solidFill>
                      <a:schemeClr val="tx1"/>
                    </a:solidFill>
                    <a:latin typeface="Century Gothic" pitchFamily="34" charset="0"/>
                  </a:rPr>
                  <a:t> 5</a:t>
                </a:r>
                <a:endParaRPr lang="en-US" sz="3200" b="1" dirty="0">
                  <a:solidFill>
                    <a:schemeClr val="tx1"/>
                  </a:solidFill>
                  <a:latin typeface="Century Gothic" pitchFamily="34" charset="0"/>
                </a:endParaRPr>
              </a:p>
            </p:txBody>
          </p:sp>
        </p:grp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-4953000" y="8890337"/>
              <a:ext cx="15240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1200" b="1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Akamawa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endParaRPr>
            </a:p>
            <a:p>
              <a:pPr marL="114300" marR="0" lvl="0" indent="-11430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id-ID" sz="1200" b="0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Menarik data SIM untuk laporan ke Feeder</a:t>
              </a:r>
              <a:endParaRPr kumimoji="0" lang="id-ID" sz="18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endParaRPr>
            </a:p>
          </p:txBody>
        </p:sp>
      </p:grpSp>
      <p:sp>
        <p:nvSpPr>
          <p:cNvPr id="53" name="Oval 52"/>
          <p:cNvSpPr/>
          <p:nvPr/>
        </p:nvSpPr>
        <p:spPr>
          <a:xfrm>
            <a:off x="3962400" y="2438400"/>
            <a:ext cx="1371600" cy="1371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entury Gothic" pitchFamily="34" charset="0"/>
              </a:rPr>
              <a:t>Terintegerasi</a:t>
            </a:r>
            <a:endParaRPr lang="en-US" b="1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247460"/>
          <a:ext cx="8153400" cy="5391340"/>
        </p:xfrm>
        <a:graphic>
          <a:graphicData uri="http://schemas.openxmlformats.org/drawingml/2006/table">
            <a:tbl>
              <a:tblPr/>
              <a:tblGrid>
                <a:gridCol w="1581877"/>
                <a:gridCol w="875081"/>
                <a:gridCol w="824596"/>
                <a:gridCol w="883495"/>
                <a:gridCol w="824596"/>
                <a:gridCol w="959224"/>
                <a:gridCol w="647897"/>
                <a:gridCol w="816181"/>
                <a:gridCol w="740453"/>
              </a:tblGrid>
              <a:tr h="27838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ACREDITATION WARNING TABLE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5952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B cukup sekali, A terus menerus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60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Teamwork makes quality works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6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Prodi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EXPIRED AKREDITASI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Pembentukan Panitia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Sosialisasi Borang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Pengisian Borang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Pengiriman Borang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Visitasi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SISA WAKTU UNTUK UPLOAD (dalam satuan hari):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076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Pendartaran untuk Start Proses FASILITASI (Khusus LAMPT-Kes)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Upload borang FINAL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DIV- K3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Sep-18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Jun-19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Sep-19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Oct-19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254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Kedokteran (S1 dan Profesi)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10/08/2023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Apr-19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Dec-19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Mar-20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Apr-20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436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Kep + Ners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20/2/2021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Oct-19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Jul-20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Oct-20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Nov-20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659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D3 Kep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19/6/2021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Feb-20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Nov-20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Feb-21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773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D3 Keb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31/7/2021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Mar-20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Dec-21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Manajemen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20/2/2023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Aug-20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Jun-Agu 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Mar-02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PGSD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27/12/2022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Jun-20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May-Jul 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Apr-02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IKM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24/11/2022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Jul-20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Feb-21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Ankes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23/2/2023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Oct-20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Feb-21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AIPT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15/8/2022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Dec-21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Mar-22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Apr-Jun 22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tahun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Keb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TENTATIVE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TENTATIVE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TENTATIVE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TENTATIVE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TENTATIVE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TENTATIVE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TENTATIVE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TENTATIVE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Gizi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24/11/2022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Mar-22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Jun-22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Jul-22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1258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Akuntansi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04/03/2023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Oct-21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Oct-22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Nov-Jan 23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SI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03/07/2023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Mar-22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Mar-23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Apr-Jun 23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1539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S2 Keperawatan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27/10/2023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Jun-22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Mar-23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Jun-23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Jul-23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1623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0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 PGPAUD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PROSES AKREDITASI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60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S1 Pend.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Bahasa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Inggris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l="18530" t="31250" r="20301" b="15625"/>
          <a:stretch>
            <a:fillRect/>
          </a:stretch>
        </p:blipFill>
        <p:spPr bwMode="auto">
          <a:xfrm>
            <a:off x="457200" y="381000"/>
            <a:ext cx="8305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5469" t="18750" r="25781" b="13542"/>
          <a:stretch>
            <a:fillRect/>
          </a:stretch>
        </p:blipFill>
        <p:spPr bwMode="auto">
          <a:xfrm>
            <a:off x="1066800" y="380999"/>
            <a:ext cx="75438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76200"/>
          <a:ext cx="82296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32"/>
                <a:gridCol w="1937468"/>
                <a:gridCol w="1926866"/>
                <a:gridCol w="1932167"/>
                <a:gridCol w="19321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No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Gothic" pitchFamily="34" charset="0"/>
                        </a:rPr>
                        <a:t>Kriteria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Gothic" pitchFamily="34" charset="0"/>
                        </a:rPr>
                        <a:t>Analisa</a:t>
                      </a:r>
                      <a:r>
                        <a:rPr lang="en-US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Century Gothic" pitchFamily="34" charset="0"/>
                        </a:rPr>
                        <a:t>Masalah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Gothic" pitchFamily="34" charset="0"/>
                        </a:rPr>
                        <a:t>Solusi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PIC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1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Century Gothic" pitchFamily="34" charset="0"/>
                        </a:rPr>
                        <a:t>Kriteria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 2 ( Tata </a:t>
                      </a:r>
                      <a:r>
                        <a:rPr lang="en-US" sz="1200" dirty="0" err="1" smtClean="0">
                          <a:latin typeface="Century Gothic" pitchFamily="34" charset="0"/>
                        </a:rPr>
                        <a:t>pamong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, Tata </a:t>
                      </a:r>
                      <a:r>
                        <a:rPr lang="en-US" sz="1200" dirty="0" err="1" smtClean="0">
                          <a:latin typeface="Century Gothic" pitchFamily="34" charset="0"/>
                        </a:rPr>
                        <a:t>kelola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, </a:t>
                      </a:r>
                      <a:r>
                        <a:rPr lang="en-US" sz="1200" dirty="0" err="1" smtClean="0">
                          <a:latin typeface="Century Gothic" pitchFamily="34" charset="0"/>
                        </a:rPr>
                        <a:t>kerjasama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Bentuk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implementasi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kerjasama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belum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terimplementasikan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secara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maksimal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Mengimplementasikan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MoU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dapat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memberikan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manfaat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pada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Prodi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berdasarkan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Tridarma</a:t>
                      </a:r>
                      <a:endParaRPr kumimoji="0" lang="id-ID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0" algn="l" rtl="0" eaLnBrk="1" latinLnBrk="0" hangingPunct="1"/>
                      <a:endParaRPr kumimoji="0" lang="id-ID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0" algn="l" rtl="0" eaLnBrk="1" latinLnBrk="0" hangingPunct="1"/>
                      <a:r>
                        <a:rPr kumimoji="0" lang="id-ID" sz="1200" b="1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Saat menyusun MoU sekalian melakukan implementasi</a:t>
                      </a:r>
                      <a:endParaRPr kumimoji="0" lang="en-US" sz="1200" b="1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Dekan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0" algn="ctr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Dir.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Rembangker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2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Century Gothic" pitchFamily="34" charset="0"/>
                        </a:rPr>
                        <a:t>Kriteria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 2 ( Tata </a:t>
                      </a:r>
                      <a:r>
                        <a:rPr lang="en-US" sz="1200" dirty="0" err="1" smtClean="0">
                          <a:latin typeface="Century Gothic" pitchFamily="34" charset="0"/>
                        </a:rPr>
                        <a:t>pamong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, Tata </a:t>
                      </a:r>
                      <a:r>
                        <a:rPr lang="en-US" sz="1200" dirty="0" err="1" smtClean="0">
                          <a:latin typeface="Century Gothic" pitchFamily="34" charset="0"/>
                        </a:rPr>
                        <a:t>kelola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, </a:t>
                      </a:r>
                      <a:r>
                        <a:rPr lang="en-US" sz="1200" dirty="0" err="1" smtClean="0">
                          <a:latin typeface="Century Gothic" pitchFamily="34" charset="0"/>
                        </a:rPr>
                        <a:t>kerjasama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mahasiswa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asing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masih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minimal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Meningkatkan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minat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mahasiswa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as</a:t>
                      </a:r>
                      <a:r>
                        <a:rPr kumimoji="0" lang="id-ID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ng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belajar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Unusa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Dekan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Dir.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Rembangker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3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Kriteria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4 (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Sumber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daya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Manusia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SIM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bayangan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setiap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kali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akreditasi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  <a:hlinkClick r:id="rId2" action="ppaction://hlinksldjump"/>
                        </a:rPr>
                        <a:t>Click Here!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Dir. SD, Ka.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Prodi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, Dir.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SIP, Dir. Keu,</a:t>
                      </a:r>
                    </a:p>
                    <a:p>
                      <a:pPr marL="0" algn="ctr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Dir.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Akamawa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4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Kriteria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4 (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Sumber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daya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Manusia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/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Kurangnya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luaran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dosen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berupa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Paten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Teknologi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tepat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guna</a:t>
                      </a:r>
                      <a:endParaRPr kumimoji="0" lang="en-US" sz="1200" b="1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Meningkatkan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Paten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Teknologi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tepat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guna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LPPM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5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Kriteria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4 (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Sumber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daya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Manusia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Minimalnya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sitasi</a:t>
                      </a:r>
                      <a:endParaRPr kumimoji="0" lang="en-US" sz="1200" b="1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Mahasiswa diwajibkan mencantumkan sitasi karya dosen</a:t>
                      </a:r>
                    </a:p>
                    <a:p>
                      <a:endParaRPr kumimoji="0" lang="id-ID" sz="1200" b="0" kern="1200" baseline="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id-ID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Kerjasama sitasi antar LPTNU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LPPM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6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Kriteria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6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Pendidikan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Minimalnya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judul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penelitian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atau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PkM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menjadi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dasar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pengembangan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mata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kuliah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Meningkatkan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judul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penelitian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atau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PkM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menjadi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dasar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pengembangan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mata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kuliah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id-ID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Dekan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Ka.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Prodi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04800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32"/>
                <a:gridCol w="1937468"/>
                <a:gridCol w="1926866"/>
                <a:gridCol w="1932167"/>
                <a:gridCol w="19321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No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Gothic" pitchFamily="34" charset="0"/>
                        </a:rPr>
                        <a:t>Kriteria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Gothic" pitchFamily="34" charset="0"/>
                        </a:rPr>
                        <a:t>Analisa</a:t>
                      </a:r>
                      <a:r>
                        <a:rPr lang="en-US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Century Gothic" pitchFamily="34" charset="0"/>
                        </a:rPr>
                        <a:t>Masalah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Gothic" pitchFamily="34" charset="0"/>
                        </a:rPr>
                        <a:t>Solusi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PIC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7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Century Gothic" pitchFamily="34" charset="0"/>
                        </a:rPr>
                        <a:t>Kriteria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  9</a:t>
                      </a:r>
                      <a:r>
                        <a:rPr lang="en-US" sz="1200" baseline="0" dirty="0" smtClean="0">
                          <a:latin typeface="Century Gothic" pitchFamily="34" charset="0"/>
                        </a:rPr>
                        <a:t> (</a:t>
                      </a:r>
                      <a:r>
                        <a:rPr lang="en-US" sz="1200" baseline="0" dirty="0" err="1" smtClean="0">
                          <a:latin typeface="Century Gothic" pitchFamily="34" charset="0"/>
                        </a:rPr>
                        <a:t>Luaran</a:t>
                      </a:r>
                      <a:r>
                        <a:rPr lang="en-US" sz="12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Century Gothic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Century Gothic" pitchFamily="34" charset="0"/>
                        </a:rPr>
                        <a:t>Capian</a:t>
                      </a:r>
                      <a:r>
                        <a:rPr lang="en-US" sz="1200" baseline="0" dirty="0" smtClean="0">
                          <a:latin typeface="Century Gothic" pitchFamily="34" charset="0"/>
                        </a:rPr>
                        <a:t>)</a:t>
                      </a:r>
                      <a:endParaRPr lang="en-US" sz="1200" dirty="0" smtClean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Kurangnya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luaran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dosen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berupa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Paten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Teknologi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tepat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guna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bersama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Mahasiswa</a:t>
                      </a:r>
                      <a:endParaRPr kumimoji="0" lang="en-US" sz="1200" b="1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Meningkatkan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Paten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Teknologi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tepat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guna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bersama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Mahasiswa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LPPM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8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Century Gothic" pitchFamily="34" charset="0"/>
                        </a:rPr>
                        <a:t>Kriteria</a:t>
                      </a:r>
                      <a:r>
                        <a:rPr lang="en-US" sz="1200" dirty="0" smtClean="0">
                          <a:latin typeface="Century Gothic" pitchFamily="34" charset="0"/>
                        </a:rPr>
                        <a:t>  9</a:t>
                      </a:r>
                      <a:r>
                        <a:rPr lang="en-US" sz="1200" baseline="0" dirty="0" smtClean="0">
                          <a:latin typeface="Century Gothic" pitchFamily="34" charset="0"/>
                        </a:rPr>
                        <a:t> (</a:t>
                      </a:r>
                      <a:r>
                        <a:rPr lang="en-US" sz="1200" baseline="0" dirty="0" err="1" smtClean="0">
                          <a:latin typeface="Century Gothic" pitchFamily="34" charset="0"/>
                        </a:rPr>
                        <a:t>Luaran</a:t>
                      </a:r>
                      <a:r>
                        <a:rPr lang="en-US" sz="12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Century Gothic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Century Gothic" pitchFamily="34" charset="0"/>
                        </a:rPr>
                        <a:t>Capian</a:t>
                      </a:r>
                      <a:r>
                        <a:rPr lang="en-US" sz="1200" baseline="0" dirty="0" smtClean="0">
                          <a:latin typeface="Century Gothic" pitchFamily="34" charset="0"/>
                        </a:rPr>
                        <a:t>)</a:t>
                      </a:r>
                      <a:endParaRPr lang="en-US" sz="1200" dirty="0" smtClean="0">
                        <a:latin typeface="Century Gothic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Minimalnya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sitasi</a:t>
                      </a:r>
                      <a:r>
                        <a:rPr kumimoji="0" lang="en-US" sz="1200" b="1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bersama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Mahasiswa</a:t>
                      </a:r>
                      <a:endParaRPr kumimoji="0" lang="en-US" sz="1200" b="1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Meningkatkan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sitasi</a:t>
                      </a:r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bersama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Mahasiswa</a:t>
                      </a:r>
                      <a:endParaRPr kumimoji="0" lang="id-ID" sz="1200" b="1" kern="1200" baseline="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endParaRPr kumimoji="0" lang="id-ID" sz="1200" b="1" kern="1200" baseline="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id-ID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Membuatkan daftar Google Scholar seluruh dosen Unusa</a:t>
                      </a:r>
                      <a:endParaRPr kumimoji="0" lang="en-US" sz="1200" b="0" kern="1200" baseline="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LPPM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9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b="1" dirty="0" smtClean="0">
                          <a:latin typeface="Century Gothic" pitchFamily="34" charset="0"/>
                        </a:rPr>
                        <a:t>Kriteria 9, </a:t>
                      </a:r>
                      <a:r>
                        <a:rPr lang="en-US" sz="1200" b="1" dirty="0" smtClean="0">
                          <a:latin typeface="Century Gothic" pitchFamily="34" charset="0"/>
                        </a:rPr>
                        <a:t>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Kuesioner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Kepuasan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Semua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unit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kerja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melakukan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evaluasi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bidang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kerja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masing-masing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dilakukan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secara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kontinyu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setiap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tahun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sebagai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basis data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pengembangan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peningkatan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Fakultas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, Program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Studi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b="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Unit </a:t>
                      </a:r>
                      <a:r>
                        <a:rPr kumimoji="0" lang="en-US" sz="1200" b="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Kerja</a:t>
                      </a:r>
                      <a:endParaRPr kumimoji="0" lang="en-US" sz="1200" b="0" kern="1200" baseline="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Semua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unit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kerja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dikumpulkan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SPMI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Bank </a:t>
            </a:r>
            <a:r>
              <a:rPr lang="en-US" sz="4000" dirty="0" err="1" smtClean="0">
                <a:latin typeface="Century Gothic" pitchFamily="34" charset="0"/>
              </a:rPr>
              <a:t>Dokumen</a:t>
            </a:r>
            <a:r>
              <a:rPr lang="en-US" sz="4000" dirty="0" smtClean="0">
                <a:latin typeface="Century Gothic" pitchFamily="34" charset="0"/>
              </a:rPr>
              <a:t> Award</a:t>
            </a:r>
            <a:br>
              <a:rPr lang="en-US" sz="4000" dirty="0" smtClean="0">
                <a:latin typeface="Century Gothic" pitchFamily="34" charset="0"/>
              </a:rPr>
            </a:br>
            <a:r>
              <a:rPr lang="en-US" sz="4000" dirty="0" smtClean="0">
                <a:latin typeface="Century Gothic" pitchFamily="34" charset="0"/>
              </a:rPr>
              <a:t>2018/2019</a:t>
            </a:r>
            <a:endParaRPr lang="en-US" sz="4000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76200" y="1371600"/>
            <a:ext cx="4038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List </a:t>
            </a:r>
            <a:r>
              <a:rPr lang="en-US" sz="3600" dirty="0" err="1" smtClean="0"/>
              <a:t>Kode</a:t>
            </a:r>
            <a:r>
              <a:rPr lang="en-US" sz="3600" dirty="0" smtClean="0"/>
              <a:t> </a:t>
            </a:r>
            <a:r>
              <a:rPr lang="en-US" sz="3600" dirty="0" err="1" smtClean="0"/>
              <a:t>Struktural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304800" y="2644676"/>
            <a:ext cx="350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[01] </a:t>
            </a:r>
            <a:r>
              <a:rPr lang="en-US" dirty="0" err="1" smtClean="0"/>
              <a:t>Rektorat</a:t>
            </a:r>
            <a:endParaRPr lang="en-US" dirty="0" smtClean="0"/>
          </a:p>
          <a:p>
            <a:r>
              <a:rPr lang="en-US" dirty="0" smtClean="0"/>
              <a:t>[02] </a:t>
            </a:r>
            <a:r>
              <a:rPr lang="en-US" dirty="0" err="1" smtClean="0"/>
              <a:t>Direktorat</a:t>
            </a:r>
            <a:endParaRPr lang="en-US" dirty="0" smtClean="0"/>
          </a:p>
          <a:p>
            <a:r>
              <a:rPr lang="en-US" dirty="0" smtClean="0"/>
              <a:t>[03] </a:t>
            </a:r>
            <a:r>
              <a:rPr lang="en-US" dirty="0" err="1" smtClean="0"/>
              <a:t>Lembaga</a:t>
            </a:r>
            <a:r>
              <a:rPr lang="en-US" dirty="0" smtClean="0"/>
              <a:t>/ </a:t>
            </a:r>
            <a:r>
              <a:rPr lang="en-US" dirty="0" err="1" smtClean="0"/>
              <a:t>Satuan</a:t>
            </a:r>
            <a:endParaRPr lang="en-US" dirty="0" smtClean="0"/>
          </a:p>
          <a:p>
            <a:r>
              <a:rPr lang="en-US" dirty="0" smtClean="0"/>
              <a:t>[04] </a:t>
            </a:r>
            <a:r>
              <a:rPr lang="en-US" dirty="0" err="1" smtClean="0"/>
              <a:t>Dekanat</a:t>
            </a:r>
            <a:endParaRPr lang="en-US" dirty="0" smtClean="0"/>
          </a:p>
          <a:p>
            <a:r>
              <a:rPr lang="en-US" dirty="0" smtClean="0"/>
              <a:t>[05] </a:t>
            </a:r>
            <a:r>
              <a:rPr lang="en-US" dirty="0" err="1" smtClean="0"/>
              <a:t>Prodi</a:t>
            </a:r>
            <a:endParaRPr lang="en-US" dirty="0" smtClean="0"/>
          </a:p>
          <a:p>
            <a:r>
              <a:rPr lang="en-US" dirty="0" smtClean="0"/>
              <a:t>[06] Organ Lain</a:t>
            </a:r>
          </a:p>
          <a:p>
            <a:r>
              <a:rPr lang="en-US" dirty="0" smtClean="0"/>
              <a:t>[07] </a:t>
            </a:r>
            <a:r>
              <a:rPr lang="en-US" dirty="0" err="1" smtClean="0"/>
              <a:t>Senat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endParaRPr lang="en-US" dirty="0" smtClean="0"/>
          </a:p>
          <a:p>
            <a:r>
              <a:rPr lang="en-US" dirty="0" smtClean="0"/>
              <a:t>[08] Unit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Kewirausahaan</a:t>
            </a:r>
            <a:endParaRPr lang="id-ID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24400" y="1371600"/>
            <a:ext cx="4038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List </a:t>
            </a:r>
            <a:r>
              <a:rPr lang="en-US" sz="32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Kode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Kebijakan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Strategis</a:t>
            </a:r>
            <a:endParaRPr lang="en-US" sz="32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26670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263" indent="-449263"/>
            <a:r>
              <a:rPr lang="en-US" dirty="0" smtClean="0"/>
              <a:t>[01]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Kemahasiswaan</a:t>
            </a:r>
            <a:endParaRPr lang="en-US" dirty="0" smtClean="0"/>
          </a:p>
          <a:p>
            <a:pPr marL="449263" indent="-449263"/>
            <a:r>
              <a:rPr lang="en-US" dirty="0" smtClean="0"/>
              <a:t>[02]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449263" indent="-449263"/>
            <a:r>
              <a:rPr lang="en-US" dirty="0" smtClean="0"/>
              <a:t>[03]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449263" indent="-449263"/>
            <a:r>
              <a:rPr lang="en-US" dirty="0" smtClean="0"/>
              <a:t>[04]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pPr marL="449263" indent="-449263"/>
            <a:r>
              <a:rPr lang="en-US" dirty="0" smtClean="0"/>
              <a:t>[05]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953000" y="2057400"/>
            <a:ext cx="3733800" cy="2133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d-ID" dirty="0" smtClean="0"/>
              <a:t>Komponen: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Tanda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kurung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siku</a:t>
            </a:r>
            <a:r>
              <a:rPr lang="en-US" dirty="0" smtClean="0">
                <a:solidFill>
                  <a:srgbClr val="C00000"/>
                </a:solidFill>
              </a:rPr>
              <a:t> “WAJIB” </a:t>
            </a:r>
            <a:r>
              <a:rPr lang="en-US" dirty="0" err="1" smtClean="0">
                <a:solidFill>
                  <a:srgbClr val="C00000"/>
                </a:solidFill>
              </a:rPr>
              <a:t>untuk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memudahkan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pencarian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Kode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Struktural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Kode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Kebijakaan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Strategis</a:t>
            </a:r>
            <a:endParaRPr lang="id-ID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id-ID" dirty="0" smtClean="0">
                <a:solidFill>
                  <a:srgbClr val="25959B"/>
                </a:solidFill>
              </a:rPr>
              <a:t>Tanggal SK (tahun, bulan, tanggal)</a:t>
            </a:r>
          </a:p>
          <a:p>
            <a:r>
              <a:rPr lang="en-US" dirty="0" err="1" smtClean="0">
                <a:solidFill>
                  <a:srgbClr val="E628D8"/>
                </a:solidFill>
              </a:rPr>
              <a:t>Nomer</a:t>
            </a:r>
            <a:r>
              <a:rPr lang="en-US" dirty="0" smtClean="0">
                <a:solidFill>
                  <a:srgbClr val="E628D8"/>
                </a:solidFill>
              </a:rPr>
              <a:t> Register </a:t>
            </a:r>
            <a:r>
              <a:rPr lang="en-US" dirty="0" err="1" smtClean="0">
                <a:solidFill>
                  <a:srgbClr val="E628D8"/>
                </a:solidFill>
              </a:rPr>
              <a:t>dokumen</a:t>
            </a:r>
            <a:endParaRPr lang="id-ID" dirty="0" smtClean="0">
              <a:solidFill>
                <a:srgbClr val="E628D8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Judul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Dokumen</a:t>
            </a:r>
            <a:endParaRPr lang="id-ID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No. SK</a:t>
            </a:r>
            <a:endParaRPr lang="id-ID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4600" y="838200"/>
            <a:ext cx="4191000" cy="762000"/>
          </a:xfrm>
        </p:spPr>
        <p:txBody>
          <a:bodyPr>
            <a:normAutofit/>
          </a:bodyPr>
          <a:lstStyle/>
          <a:p>
            <a:r>
              <a:rPr lang="id-ID" dirty="0" smtClean="0"/>
              <a:t>Penamaan File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304800" y="2667000"/>
            <a:ext cx="373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C00000"/>
                </a:solidFill>
              </a:rPr>
              <a:t>[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02-Rem-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04</a:t>
            </a:r>
            <a:r>
              <a:rPr lang="en-US" dirty="0" smtClean="0">
                <a:solidFill>
                  <a:srgbClr val="C00000"/>
                </a:solidFill>
              </a:rPr>
              <a:t>] </a:t>
            </a:r>
            <a:r>
              <a:rPr lang="en-US" dirty="0" smtClean="0">
                <a:solidFill>
                  <a:srgbClr val="25959B"/>
                </a:solidFill>
              </a:rPr>
              <a:t>20150914-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E628D8"/>
                </a:solidFill>
              </a:rPr>
              <a:t>01-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Statuta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SK </a:t>
            </a:r>
            <a:r>
              <a:rPr lang="en-US" dirty="0" err="1" smtClean="0"/>
              <a:t>Yayasan</a:t>
            </a:r>
            <a:r>
              <a:rPr lang="en-US" dirty="0" smtClean="0"/>
              <a:t> No. 036/A.SK/YARSIS/IX-15</a:t>
            </a:r>
            <a:endParaRPr lang="id-ID" b="1" dirty="0"/>
          </a:p>
        </p:txBody>
      </p:sp>
      <p:sp>
        <p:nvSpPr>
          <p:cNvPr id="7" name="Rectangle 6"/>
          <p:cNvSpPr/>
          <p:nvPr/>
        </p:nvSpPr>
        <p:spPr>
          <a:xfrm>
            <a:off x="381000" y="4953000"/>
            <a:ext cx="4152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C00000"/>
                </a:solidFill>
              </a:rPr>
              <a:t>[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02-Rem-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04</a:t>
            </a:r>
            <a:r>
              <a:rPr lang="en-US" dirty="0" smtClean="0">
                <a:solidFill>
                  <a:srgbClr val="C00000"/>
                </a:solidFill>
              </a:rPr>
              <a:t>] </a:t>
            </a:r>
            <a:r>
              <a:rPr lang="en-US" dirty="0" smtClean="0">
                <a:solidFill>
                  <a:srgbClr val="25959B"/>
                </a:solidFill>
              </a:rPr>
              <a:t>20150914-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E628D8"/>
                </a:solidFill>
              </a:rPr>
              <a:t>01-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Statuta</a:t>
            </a:r>
            <a:endParaRPr lang="id-ID" b="1" dirty="0">
              <a:solidFill>
                <a:srgbClr val="E628D8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114800" y="2895600"/>
            <a:ext cx="457200" cy="228600"/>
          </a:xfrm>
          <a:prstGeom prst="rightArrow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8288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OPSI 1</a:t>
            </a:r>
            <a:endParaRPr lang="id-ID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1295400" y="42672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OPSI 2</a:t>
            </a:r>
            <a:endParaRPr lang="id-ID" sz="2800" b="1" dirty="0"/>
          </a:p>
        </p:txBody>
      </p:sp>
      <p:sp>
        <p:nvSpPr>
          <p:cNvPr id="11" name="Right Arrow 10"/>
          <p:cNvSpPr/>
          <p:nvPr/>
        </p:nvSpPr>
        <p:spPr>
          <a:xfrm>
            <a:off x="4114800" y="5029200"/>
            <a:ext cx="457200" cy="228600"/>
          </a:xfrm>
          <a:prstGeom prst="rightArrow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53000" y="4495800"/>
            <a:ext cx="388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400" dirty="0" smtClean="0"/>
              <a:t>Komponen: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n-US" sz="1400" dirty="0" err="1" smtClean="0">
                <a:solidFill>
                  <a:srgbClr val="C00000"/>
                </a:solidFill>
              </a:rPr>
              <a:t>Tanda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</a:rPr>
              <a:t>kurung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</a:rPr>
              <a:t>siku</a:t>
            </a:r>
            <a:r>
              <a:rPr lang="en-US" sz="1400" dirty="0" smtClean="0">
                <a:solidFill>
                  <a:srgbClr val="C00000"/>
                </a:solidFill>
              </a:rPr>
              <a:t> “WAJIB” </a:t>
            </a:r>
            <a:r>
              <a:rPr lang="en-US" sz="1400" dirty="0" err="1" smtClean="0">
                <a:solidFill>
                  <a:srgbClr val="C00000"/>
                </a:solidFill>
              </a:rPr>
              <a:t>untuk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</a:rPr>
              <a:t>memudahkan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</a:rPr>
              <a:t>pencarian</a:t>
            </a:r>
            <a:endParaRPr lang="en-US" sz="1400" dirty="0" smtClean="0">
              <a:solidFill>
                <a:srgbClr val="C00000"/>
              </a:solidFill>
            </a:endParaRPr>
          </a:p>
          <a:p>
            <a:pPr marL="266700" indent="-266700">
              <a:buFont typeface="Arial" pitchFamily="34" charset="0"/>
              <a:buChar char="•"/>
            </a:pPr>
            <a:r>
              <a:rPr lang="en-US" sz="1400" dirty="0" err="1" smtClean="0">
                <a:solidFill>
                  <a:srgbClr val="002060"/>
                </a:solidFill>
              </a:rPr>
              <a:t>Kode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Struktural</a:t>
            </a:r>
            <a:endParaRPr lang="en-US" sz="1400" dirty="0" smtClean="0">
              <a:solidFill>
                <a:srgbClr val="002060"/>
              </a:solidFill>
            </a:endParaRPr>
          </a:p>
          <a:p>
            <a:pPr marL="266700" indent="-266700">
              <a:buFont typeface="Arial" pitchFamily="34" charset="0"/>
              <a:buChar char="•"/>
            </a:pP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Kode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Kebijakaan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Strategis</a:t>
            </a:r>
            <a:endParaRPr lang="id-ID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66700" indent="-266700">
              <a:buFont typeface="Arial" pitchFamily="34" charset="0"/>
              <a:buChar char="•"/>
            </a:pPr>
            <a:r>
              <a:rPr lang="id-ID" sz="1400" dirty="0" smtClean="0">
                <a:solidFill>
                  <a:srgbClr val="25959B"/>
                </a:solidFill>
              </a:rPr>
              <a:t>Tanggal SK (tahun, bulan, tanggal)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Judul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Dokumen</a:t>
            </a:r>
            <a:endParaRPr lang="id-ID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66700" indent="-266700">
              <a:buFont typeface="Arial" pitchFamily="34" charset="0"/>
              <a:buChar char="•"/>
            </a:pPr>
            <a:r>
              <a:rPr lang="en-US" sz="1400" dirty="0" err="1" smtClean="0">
                <a:solidFill>
                  <a:srgbClr val="E628D8"/>
                </a:solidFill>
              </a:rPr>
              <a:t>Nomer</a:t>
            </a:r>
            <a:r>
              <a:rPr lang="en-US" sz="1400" dirty="0" smtClean="0">
                <a:solidFill>
                  <a:srgbClr val="E628D8"/>
                </a:solidFill>
              </a:rPr>
              <a:t> Register </a:t>
            </a:r>
            <a:r>
              <a:rPr lang="en-US" sz="1400" dirty="0" err="1" smtClean="0">
                <a:solidFill>
                  <a:srgbClr val="E628D8"/>
                </a:solidFill>
              </a:rPr>
              <a:t>dokumen</a:t>
            </a:r>
            <a:endParaRPr lang="id-ID" sz="1400" dirty="0" smtClean="0">
              <a:solidFill>
                <a:srgbClr val="E628D8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593</TotalTime>
  <Words>754</Words>
  <Application>Microsoft Office PowerPoint</Application>
  <PresentationFormat>On-screen Show (4:3)</PresentationFormat>
  <Paragraphs>258</Paragraphs>
  <Slides>11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Persiapan Akreditasi 2019-2023</vt:lpstr>
      <vt:lpstr>Slide 2</vt:lpstr>
      <vt:lpstr>Slide 3</vt:lpstr>
      <vt:lpstr>Slide 4</vt:lpstr>
      <vt:lpstr>Slide 5</vt:lpstr>
      <vt:lpstr>Slide 6</vt:lpstr>
      <vt:lpstr>Bank Dokumen Award 2018/2019</vt:lpstr>
      <vt:lpstr>List Kode Struktural</vt:lpstr>
      <vt:lpstr>Penamaan File</vt:lpstr>
      <vt:lpstr>Kriteria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mira</dc:creator>
  <cp:lastModifiedBy>mira</cp:lastModifiedBy>
  <cp:revision>43</cp:revision>
  <dcterms:created xsi:type="dcterms:W3CDTF">2018-12-10T01:02:57Z</dcterms:created>
  <dcterms:modified xsi:type="dcterms:W3CDTF">2018-12-21T02:04:03Z</dcterms:modified>
</cp:coreProperties>
</file>